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Lst>
  <p:sldSz cy="9601200" cx="12801600"/>
  <p:notesSz cx="6858000" cy="9144000"/>
  <p:embeddedFontLst>
    <p:embeddedFont>
      <p:font typeface="Arial Black"/>
      <p:regular r:id="rId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7" roundtripDataSignature="AMtx7mhyGy0efRQKvkdhOUxY9JBLX3Z6E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font" Target="fonts/ArialBlack-regular.fntdata"/><Relationship Id="rId7" Type="http://customschemas.google.com/relationships/presentationmetadata" Target="metadata"/></Relationships>
</file>

<file path=ppt/media/image1.png>
</file>

<file path=ppt/media/image2.png>
</file>

<file path=ppt/media/image3.jp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 スライド" type="title">
  <p:cSld name="TITLE">
    <p:spTree>
      <p:nvGrpSpPr>
        <p:cNvPr id="11" name="Shape 11"/>
        <p:cNvGrpSpPr/>
        <p:nvPr/>
      </p:nvGrpSpPr>
      <p:grpSpPr>
        <a:xfrm>
          <a:off x="0" y="0"/>
          <a:ext cx="0" cy="0"/>
          <a:chOff x="0" y="0"/>
          <a:chExt cx="0" cy="0"/>
        </a:xfrm>
      </p:grpSpPr>
      <p:sp>
        <p:nvSpPr>
          <p:cNvPr id="12" name="Google Shape;12;p3"/>
          <p:cNvSpPr txBox="1"/>
          <p:nvPr>
            <p:ph type="ctrTitle"/>
          </p:nvPr>
        </p:nvSpPr>
        <p:spPr>
          <a:xfrm>
            <a:off x="1600200" y="1571308"/>
            <a:ext cx="9601200" cy="334264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3"/>
          <p:cNvSpPr txBox="1"/>
          <p:nvPr>
            <p:ph idx="1" type="subTitle"/>
          </p:nvPr>
        </p:nvSpPr>
        <p:spPr>
          <a:xfrm>
            <a:off x="1600200" y="5042853"/>
            <a:ext cx="9601200" cy="2318067"/>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3"/>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3"/>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3"/>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縦書きテキスト" type="vertTx">
  <p:cSld name="VERTICAL_TEXT">
    <p:spTree>
      <p:nvGrpSpPr>
        <p:cNvPr id="68" name="Shape 68"/>
        <p:cNvGrpSpPr/>
        <p:nvPr/>
      </p:nvGrpSpPr>
      <p:grpSpPr>
        <a:xfrm>
          <a:off x="0" y="0"/>
          <a:ext cx="0" cy="0"/>
          <a:chOff x="0" y="0"/>
          <a:chExt cx="0" cy="0"/>
        </a:xfrm>
      </p:grpSpPr>
      <p:sp>
        <p:nvSpPr>
          <p:cNvPr id="69" name="Google Shape;69;p12"/>
          <p:cNvSpPr txBox="1"/>
          <p:nvPr>
            <p:ph type="title"/>
          </p:nvPr>
        </p:nvSpPr>
        <p:spPr>
          <a:xfrm>
            <a:off x="880110" y="511177"/>
            <a:ext cx="11041380" cy="185578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2"/>
          <p:cNvSpPr txBox="1"/>
          <p:nvPr>
            <p:ph idx="1" type="body"/>
          </p:nvPr>
        </p:nvSpPr>
        <p:spPr>
          <a:xfrm rot="5400000">
            <a:off x="3354865" y="81122"/>
            <a:ext cx="6091873" cy="1104138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2"/>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2"/>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2"/>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縦書きタイトルと&#10;縦書きテキスト" type="vertTitleAndTx">
  <p:cSld name="VERTICAL_TITLE_AND_VERTICAL_TEXT">
    <p:spTree>
      <p:nvGrpSpPr>
        <p:cNvPr id="74" name="Shape 74"/>
        <p:cNvGrpSpPr/>
        <p:nvPr/>
      </p:nvGrpSpPr>
      <p:grpSpPr>
        <a:xfrm>
          <a:off x="0" y="0"/>
          <a:ext cx="0" cy="0"/>
          <a:chOff x="0" y="0"/>
          <a:chExt cx="0" cy="0"/>
        </a:xfrm>
      </p:grpSpPr>
      <p:sp>
        <p:nvSpPr>
          <p:cNvPr id="75" name="Google Shape;75;p13"/>
          <p:cNvSpPr txBox="1"/>
          <p:nvPr>
            <p:ph type="title"/>
          </p:nvPr>
        </p:nvSpPr>
        <p:spPr>
          <a:xfrm rot="5400000">
            <a:off x="6473031" y="3199289"/>
            <a:ext cx="8136573" cy="276034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3"/>
          <p:cNvSpPr txBox="1"/>
          <p:nvPr>
            <p:ph idx="1" type="body"/>
          </p:nvPr>
        </p:nvSpPr>
        <p:spPr>
          <a:xfrm rot="5400000">
            <a:off x="872331" y="518954"/>
            <a:ext cx="8136573" cy="812101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3"/>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3"/>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3"/>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コンテンツ" type="obj">
  <p:cSld name="OBJECT">
    <p:spTree>
      <p:nvGrpSpPr>
        <p:cNvPr id="17" name="Shape 17"/>
        <p:cNvGrpSpPr/>
        <p:nvPr/>
      </p:nvGrpSpPr>
      <p:grpSpPr>
        <a:xfrm>
          <a:off x="0" y="0"/>
          <a:ext cx="0" cy="0"/>
          <a:chOff x="0" y="0"/>
          <a:chExt cx="0" cy="0"/>
        </a:xfrm>
      </p:grpSpPr>
      <p:sp>
        <p:nvSpPr>
          <p:cNvPr id="18" name="Google Shape;18;p4"/>
          <p:cNvSpPr txBox="1"/>
          <p:nvPr>
            <p:ph type="title"/>
          </p:nvPr>
        </p:nvSpPr>
        <p:spPr>
          <a:xfrm>
            <a:off x="880110" y="511177"/>
            <a:ext cx="11041380" cy="185578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4"/>
          <p:cNvSpPr txBox="1"/>
          <p:nvPr>
            <p:ph idx="1" type="body"/>
          </p:nvPr>
        </p:nvSpPr>
        <p:spPr>
          <a:xfrm>
            <a:off x="880110" y="2555875"/>
            <a:ext cx="11041380" cy="6091873"/>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4"/>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4"/>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4"/>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セクション見出し" type="secHead">
  <p:cSld name="SECTION_HEADER">
    <p:spTree>
      <p:nvGrpSpPr>
        <p:cNvPr id="23" name="Shape 23"/>
        <p:cNvGrpSpPr/>
        <p:nvPr/>
      </p:nvGrpSpPr>
      <p:grpSpPr>
        <a:xfrm>
          <a:off x="0" y="0"/>
          <a:ext cx="0" cy="0"/>
          <a:chOff x="0" y="0"/>
          <a:chExt cx="0" cy="0"/>
        </a:xfrm>
      </p:grpSpPr>
      <p:sp>
        <p:nvSpPr>
          <p:cNvPr id="24" name="Google Shape;24;p5"/>
          <p:cNvSpPr txBox="1"/>
          <p:nvPr>
            <p:ph type="title"/>
          </p:nvPr>
        </p:nvSpPr>
        <p:spPr>
          <a:xfrm>
            <a:off x="873443" y="2393635"/>
            <a:ext cx="11041380" cy="399383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5"/>
          <p:cNvSpPr txBox="1"/>
          <p:nvPr>
            <p:ph idx="1" type="body"/>
          </p:nvPr>
        </p:nvSpPr>
        <p:spPr>
          <a:xfrm>
            <a:off x="873443" y="6425250"/>
            <a:ext cx="11041380" cy="2100262"/>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5"/>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5"/>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5"/>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つのコンテンツ" type="twoObj">
  <p:cSld name="TWO_OBJECTS">
    <p:spTree>
      <p:nvGrpSpPr>
        <p:cNvPr id="29" name="Shape 29"/>
        <p:cNvGrpSpPr/>
        <p:nvPr/>
      </p:nvGrpSpPr>
      <p:grpSpPr>
        <a:xfrm>
          <a:off x="0" y="0"/>
          <a:ext cx="0" cy="0"/>
          <a:chOff x="0" y="0"/>
          <a:chExt cx="0" cy="0"/>
        </a:xfrm>
      </p:grpSpPr>
      <p:sp>
        <p:nvSpPr>
          <p:cNvPr id="30" name="Google Shape;30;p6"/>
          <p:cNvSpPr txBox="1"/>
          <p:nvPr>
            <p:ph type="title"/>
          </p:nvPr>
        </p:nvSpPr>
        <p:spPr>
          <a:xfrm>
            <a:off x="880110" y="511177"/>
            <a:ext cx="11041380" cy="185578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6"/>
          <p:cNvSpPr txBox="1"/>
          <p:nvPr>
            <p:ph idx="1" type="body"/>
          </p:nvPr>
        </p:nvSpPr>
        <p:spPr>
          <a:xfrm>
            <a:off x="880110" y="2555875"/>
            <a:ext cx="5440680" cy="6091873"/>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6"/>
          <p:cNvSpPr txBox="1"/>
          <p:nvPr>
            <p:ph idx="2" type="body"/>
          </p:nvPr>
        </p:nvSpPr>
        <p:spPr>
          <a:xfrm>
            <a:off x="6480810" y="2555875"/>
            <a:ext cx="5440680" cy="6091873"/>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6"/>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6"/>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6"/>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較" type="twoTxTwoObj">
  <p:cSld name="TWO_OBJECTS_WITH_TEXT">
    <p:spTree>
      <p:nvGrpSpPr>
        <p:cNvPr id="36" name="Shape 36"/>
        <p:cNvGrpSpPr/>
        <p:nvPr/>
      </p:nvGrpSpPr>
      <p:grpSpPr>
        <a:xfrm>
          <a:off x="0" y="0"/>
          <a:ext cx="0" cy="0"/>
          <a:chOff x="0" y="0"/>
          <a:chExt cx="0" cy="0"/>
        </a:xfrm>
      </p:grpSpPr>
      <p:sp>
        <p:nvSpPr>
          <p:cNvPr id="37" name="Google Shape;37;p7"/>
          <p:cNvSpPr txBox="1"/>
          <p:nvPr>
            <p:ph type="title"/>
          </p:nvPr>
        </p:nvSpPr>
        <p:spPr>
          <a:xfrm>
            <a:off x="881777" y="511177"/>
            <a:ext cx="11041380" cy="185578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7"/>
          <p:cNvSpPr txBox="1"/>
          <p:nvPr>
            <p:ph idx="1" type="body"/>
          </p:nvPr>
        </p:nvSpPr>
        <p:spPr>
          <a:xfrm>
            <a:off x="881778" y="2353628"/>
            <a:ext cx="5415676" cy="1153477"/>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7"/>
          <p:cNvSpPr txBox="1"/>
          <p:nvPr>
            <p:ph idx="2" type="body"/>
          </p:nvPr>
        </p:nvSpPr>
        <p:spPr>
          <a:xfrm>
            <a:off x="881778" y="3507105"/>
            <a:ext cx="5415676" cy="5158423"/>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7"/>
          <p:cNvSpPr txBox="1"/>
          <p:nvPr>
            <p:ph idx="3" type="body"/>
          </p:nvPr>
        </p:nvSpPr>
        <p:spPr>
          <a:xfrm>
            <a:off x="6480810" y="2353628"/>
            <a:ext cx="5442347" cy="1153477"/>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7"/>
          <p:cNvSpPr txBox="1"/>
          <p:nvPr>
            <p:ph idx="4" type="body"/>
          </p:nvPr>
        </p:nvSpPr>
        <p:spPr>
          <a:xfrm>
            <a:off x="6480810" y="3507105"/>
            <a:ext cx="5442347" cy="5158423"/>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7"/>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7"/>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7"/>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のみ" type="titleOnly">
  <p:cSld name="TITLE_ONLY">
    <p:spTree>
      <p:nvGrpSpPr>
        <p:cNvPr id="45" name="Shape 45"/>
        <p:cNvGrpSpPr/>
        <p:nvPr/>
      </p:nvGrpSpPr>
      <p:grpSpPr>
        <a:xfrm>
          <a:off x="0" y="0"/>
          <a:ext cx="0" cy="0"/>
          <a:chOff x="0" y="0"/>
          <a:chExt cx="0" cy="0"/>
        </a:xfrm>
      </p:grpSpPr>
      <p:sp>
        <p:nvSpPr>
          <p:cNvPr id="46" name="Google Shape;46;p8"/>
          <p:cNvSpPr txBox="1"/>
          <p:nvPr>
            <p:ph type="title"/>
          </p:nvPr>
        </p:nvSpPr>
        <p:spPr>
          <a:xfrm>
            <a:off x="880110" y="511177"/>
            <a:ext cx="11041380" cy="1855788"/>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8"/>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8"/>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8"/>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白紙" type="blank">
  <p:cSld name="BLANK">
    <p:spTree>
      <p:nvGrpSpPr>
        <p:cNvPr id="50" name="Shape 50"/>
        <p:cNvGrpSpPr/>
        <p:nvPr/>
      </p:nvGrpSpPr>
      <p:grpSpPr>
        <a:xfrm>
          <a:off x="0" y="0"/>
          <a:ext cx="0" cy="0"/>
          <a:chOff x="0" y="0"/>
          <a:chExt cx="0" cy="0"/>
        </a:xfrm>
      </p:grpSpPr>
      <p:sp>
        <p:nvSpPr>
          <p:cNvPr id="51" name="Google Shape;51;p9"/>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9"/>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9"/>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付きのコンテンツ" type="objTx">
  <p:cSld name="OBJECT_WITH_CAPTION_TEXT">
    <p:spTree>
      <p:nvGrpSpPr>
        <p:cNvPr id="54" name="Shape 54"/>
        <p:cNvGrpSpPr/>
        <p:nvPr/>
      </p:nvGrpSpPr>
      <p:grpSpPr>
        <a:xfrm>
          <a:off x="0" y="0"/>
          <a:ext cx="0" cy="0"/>
          <a:chOff x="0" y="0"/>
          <a:chExt cx="0" cy="0"/>
        </a:xfrm>
      </p:grpSpPr>
      <p:sp>
        <p:nvSpPr>
          <p:cNvPr id="55" name="Google Shape;55;p10"/>
          <p:cNvSpPr txBox="1"/>
          <p:nvPr>
            <p:ph type="title"/>
          </p:nvPr>
        </p:nvSpPr>
        <p:spPr>
          <a:xfrm>
            <a:off x="881779" y="640080"/>
            <a:ext cx="4128849" cy="224028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0"/>
          <p:cNvSpPr txBox="1"/>
          <p:nvPr>
            <p:ph idx="1" type="body"/>
          </p:nvPr>
        </p:nvSpPr>
        <p:spPr>
          <a:xfrm>
            <a:off x="5442347" y="1382397"/>
            <a:ext cx="6480810" cy="682307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0"/>
          <p:cNvSpPr txBox="1"/>
          <p:nvPr>
            <p:ph idx="2" type="body"/>
          </p:nvPr>
        </p:nvSpPr>
        <p:spPr>
          <a:xfrm>
            <a:off x="881779" y="2880360"/>
            <a:ext cx="4128849" cy="533622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0"/>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0"/>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0"/>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付きの図" type="picTx">
  <p:cSld name="PICTURE_WITH_CAPTION_TEXT">
    <p:spTree>
      <p:nvGrpSpPr>
        <p:cNvPr id="61" name="Shape 61"/>
        <p:cNvGrpSpPr/>
        <p:nvPr/>
      </p:nvGrpSpPr>
      <p:grpSpPr>
        <a:xfrm>
          <a:off x="0" y="0"/>
          <a:ext cx="0" cy="0"/>
          <a:chOff x="0" y="0"/>
          <a:chExt cx="0" cy="0"/>
        </a:xfrm>
      </p:grpSpPr>
      <p:sp>
        <p:nvSpPr>
          <p:cNvPr id="62" name="Google Shape;62;p11"/>
          <p:cNvSpPr txBox="1"/>
          <p:nvPr>
            <p:ph type="title"/>
          </p:nvPr>
        </p:nvSpPr>
        <p:spPr>
          <a:xfrm>
            <a:off x="881779" y="640080"/>
            <a:ext cx="4128849" cy="224028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1"/>
          <p:cNvSpPr/>
          <p:nvPr>
            <p:ph idx="2" type="pic"/>
          </p:nvPr>
        </p:nvSpPr>
        <p:spPr>
          <a:xfrm>
            <a:off x="5442347" y="1382397"/>
            <a:ext cx="6480810" cy="682307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64" name="Google Shape;64;p11"/>
          <p:cNvSpPr txBox="1"/>
          <p:nvPr>
            <p:ph idx="1" type="body"/>
          </p:nvPr>
        </p:nvSpPr>
        <p:spPr>
          <a:xfrm>
            <a:off x="881779" y="2880360"/>
            <a:ext cx="4128849" cy="5336223"/>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1"/>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1"/>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1"/>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
          <p:cNvSpPr txBox="1"/>
          <p:nvPr>
            <p:ph type="title"/>
          </p:nvPr>
        </p:nvSpPr>
        <p:spPr>
          <a:xfrm>
            <a:off x="880110" y="511177"/>
            <a:ext cx="11041380" cy="1855788"/>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2"/>
          <p:cNvSpPr txBox="1"/>
          <p:nvPr>
            <p:ph idx="1" type="body"/>
          </p:nvPr>
        </p:nvSpPr>
        <p:spPr>
          <a:xfrm>
            <a:off x="880110" y="2555875"/>
            <a:ext cx="11041380" cy="6091873"/>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2"/>
          <p:cNvSpPr txBox="1"/>
          <p:nvPr>
            <p:ph idx="10" type="dt"/>
          </p:nvPr>
        </p:nvSpPr>
        <p:spPr>
          <a:xfrm>
            <a:off x="880110" y="8898892"/>
            <a:ext cx="2880360" cy="51117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9" name="Google Shape;9;p2"/>
          <p:cNvSpPr txBox="1"/>
          <p:nvPr>
            <p:ph idx="11" type="ftr"/>
          </p:nvPr>
        </p:nvSpPr>
        <p:spPr>
          <a:xfrm>
            <a:off x="4240530" y="8898892"/>
            <a:ext cx="4320540" cy="51117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0" name="Google Shape;10;p2"/>
          <p:cNvSpPr txBox="1"/>
          <p:nvPr>
            <p:ph idx="12" type="sldNum"/>
          </p:nvPr>
        </p:nvSpPr>
        <p:spPr>
          <a:xfrm>
            <a:off x="9041130" y="8898892"/>
            <a:ext cx="2880360" cy="51117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3.jpg"/><Relationship Id="rId8"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ctrTitle"/>
          </p:nvPr>
        </p:nvSpPr>
        <p:spPr>
          <a:xfrm>
            <a:off x="1417489" y="344538"/>
            <a:ext cx="2796209" cy="781878"/>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SzPct val="111111"/>
              <a:buNone/>
            </a:pPr>
            <a:r>
              <a:rPr b="1" lang="ja-JP" sz="5400">
                <a:latin typeface="Arial Black"/>
                <a:ea typeface="Arial Black"/>
                <a:cs typeface="Arial Black"/>
                <a:sym typeface="Arial Black"/>
              </a:rPr>
              <a:t>twelve</a:t>
            </a:r>
            <a:endParaRPr b="1" sz="5400">
              <a:latin typeface="Arial Black"/>
              <a:ea typeface="Arial Black"/>
              <a:cs typeface="Arial Black"/>
              <a:sym typeface="Arial Black"/>
            </a:endParaRPr>
          </a:p>
        </p:txBody>
      </p:sp>
      <p:sp>
        <p:nvSpPr>
          <p:cNvPr id="85" name="Google Shape;85;p1"/>
          <p:cNvSpPr txBox="1"/>
          <p:nvPr>
            <p:ph idx="1" type="subTitle"/>
          </p:nvPr>
        </p:nvSpPr>
        <p:spPr>
          <a:xfrm>
            <a:off x="5188722" y="737530"/>
            <a:ext cx="7381460" cy="360362"/>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800"/>
              <a:buNone/>
            </a:pPr>
            <a:r>
              <a:t/>
            </a:r>
            <a:endParaRPr b="1" sz="1800">
              <a:latin typeface="Arial"/>
              <a:ea typeface="Arial"/>
              <a:cs typeface="Arial"/>
              <a:sym typeface="Arial"/>
            </a:endParaRPr>
          </a:p>
        </p:txBody>
      </p:sp>
      <p:sp>
        <p:nvSpPr>
          <p:cNvPr id="86" name="Google Shape;86;p1"/>
          <p:cNvSpPr/>
          <p:nvPr/>
        </p:nvSpPr>
        <p:spPr>
          <a:xfrm>
            <a:off x="238539" y="1126089"/>
            <a:ext cx="12331643" cy="477000"/>
          </a:xfrm>
          <a:prstGeom prst="rect">
            <a:avLst/>
          </a:prstGeom>
          <a:solidFill>
            <a:srgbClr val="E1E1FF"/>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ja-JP" sz="1800" u="none" cap="none" strike="noStrike">
                <a:solidFill>
                  <a:schemeClr val="dk1"/>
                </a:solidFill>
                <a:latin typeface="Arial"/>
                <a:ea typeface="Arial"/>
                <a:cs typeface="Arial"/>
                <a:sym typeface="Arial"/>
              </a:rPr>
              <a:t>過去からの進歩と次世代への継承を</a:t>
            </a:r>
            <a:endParaRPr b="0" i="0" sz="1645" u="none" cap="none" strike="noStrike">
              <a:solidFill>
                <a:srgbClr val="000000"/>
              </a:solidFill>
              <a:latin typeface="Arial"/>
              <a:ea typeface="Arial"/>
              <a:cs typeface="Arial"/>
              <a:sym typeface="Arial"/>
            </a:endParaRPr>
          </a:p>
        </p:txBody>
      </p:sp>
      <p:sp>
        <p:nvSpPr>
          <p:cNvPr id="87" name="Google Shape;87;p1"/>
          <p:cNvSpPr/>
          <p:nvPr/>
        </p:nvSpPr>
        <p:spPr>
          <a:xfrm>
            <a:off x="238539" y="1591749"/>
            <a:ext cx="12331643" cy="907800"/>
          </a:xfrm>
          <a:prstGeom prst="rect">
            <a:avLst/>
          </a:prstGeom>
          <a:solidFill>
            <a:srgbClr val="8DA9DB"/>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　“twelve”は機体1名、プログラム3名の計4名で構成されています。金沢泉丘高校サッカーオープンのチームは例年チーム名を”eleven”としていますが、今年は前年度からの進歩を目指すという意味で”twelve”というチ ーム名にしました。機体、プログラムの両面で前年度からの飛躍を実現するため、今年、機体の面ではオムニホイールの新調やラインセンサの自作、プログラムの面では機体の回り込みに関するシステムをリニューアルすることなどに取り組みました。</a:t>
            </a:r>
            <a:endParaRPr b="0" i="0" sz="1645" u="none" cap="none" strike="noStrike">
              <a:solidFill>
                <a:srgbClr val="000000"/>
              </a:solidFill>
              <a:latin typeface="Arial"/>
              <a:ea typeface="Arial"/>
              <a:cs typeface="Arial"/>
              <a:sym typeface="Arial"/>
            </a:endParaRPr>
          </a:p>
        </p:txBody>
      </p:sp>
      <p:sp>
        <p:nvSpPr>
          <p:cNvPr id="88" name="Google Shape;88;p1"/>
          <p:cNvSpPr txBox="1"/>
          <p:nvPr/>
        </p:nvSpPr>
        <p:spPr>
          <a:xfrm>
            <a:off x="238539" y="2563085"/>
            <a:ext cx="1166100"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ja-JP" sz="1800" u="sng" cap="none" strike="noStrike">
                <a:solidFill>
                  <a:schemeClr val="dk1"/>
                </a:solidFill>
                <a:latin typeface="Arial"/>
                <a:ea typeface="Arial"/>
                <a:cs typeface="Arial"/>
                <a:sym typeface="Arial"/>
              </a:rPr>
              <a:t>機体設計</a:t>
            </a:r>
            <a:endParaRPr b="1" i="0" sz="1645" u="sng" cap="none" strike="noStrike">
              <a:solidFill>
                <a:srgbClr val="000000"/>
              </a:solidFill>
              <a:latin typeface="Arial"/>
              <a:ea typeface="Arial"/>
              <a:cs typeface="Arial"/>
              <a:sym typeface="Arial"/>
            </a:endParaRPr>
          </a:p>
        </p:txBody>
      </p:sp>
      <p:sp>
        <p:nvSpPr>
          <p:cNvPr id="89" name="Google Shape;89;p1"/>
          <p:cNvSpPr txBox="1"/>
          <p:nvPr/>
        </p:nvSpPr>
        <p:spPr>
          <a:xfrm>
            <a:off x="204154" y="7459468"/>
            <a:ext cx="6313300" cy="2031285"/>
          </a:xfrm>
          <a:prstGeom prst="rect">
            <a:avLst/>
          </a:prstGeom>
          <a:noFill/>
          <a:ln cap="flat" cmpd="sng" w="9525">
            <a:solidFill>
              <a:srgbClr val="8DA9DB"/>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ja-JP" sz="1800" u="sng" cap="none" strike="noStrike">
                <a:solidFill>
                  <a:schemeClr val="dk1"/>
                </a:solidFill>
                <a:latin typeface="Arial"/>
                <a:ea typeface="Arial"/>
                <a:cs typeface="Arial"/>
                <a:sym typeface="Arial"/>
              </a:rPr>
              <a:t>ラインセンサの自作</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ja-JP" sz="1200" u="none" cap="none" strike="noStrike">
                <a:solidFill>
                  <a:schemeClr val="dk1"/>
                </a:solidFill>
                <a:latin typeface="Arial"/>
                <a:ea typeface="Arial"/>
                <a:cs typeface="Arial"/>
                <a:sym typeface="Arial"/>
              </a:rPr>
              <a:t>　機体が白線を踏んでいるかどうか判別するためにラインセンサーを使用しています。</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ja-JP" sz="1200" u="none" cap="none" strike="noStrike">
                <a:solidFill>
                  <a:schemeClr val="dk1"/>
                </a:solidFill>
                <a:latin typeface="Arial"/>
                <a:ea typeface="Arial"/>
                <a:cs typeface="Arial"/>
                <a:sym typeface="Arial"/>
              </a:rPr>
              <a:t>今年度、新たにラインセンサーを自作しました。自作するにあたり、回路や素子について独学で知識をつけました。赤色LED(OSDR5113A)、フォトトランジスタ(NJL7502L)を使用しています。LEDは指向性の強いものを使用することでセンサーの真下の狭い範囲を読み取ることができます。</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90" name="Google Shape;90;p1"/>
          <p:cNvSpPr txBox="1"/>
          <p:nvPr/>
        </p:nvSpPr>
        <p:spPr>
          <a:xfrm>
            <a:off x="759803" y="9256747"/>
            <a:ext cx="818100" cy="24618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dk1"/>
                </a:solidFill>
                <a:latin typeface="Arial"/>
                <a:ea typeface="Arial"/>
                <a:cs typeface="Arial"/>
                <a:sym typeface="Arial"/>
              </a:rPr>
              <a:t>センサ部分</a:t>
            </a:r>
            <a:endParaRPr b="0" i="0" sz="1645" u="none" cap="none" strike="noStrike">
              <a:solidFill>
                <a:srgbClr val="000000"/>
              </a:solidFill>
              <a:latin typeface="Arial"/>
              <a:ea typeface="Arial"/>
              <a:cs typeface="Arial"/>
              <a:sym typeface="Arial"/>
            </a:endParaRPr>
          </a:p>
        </p:txBody>
      </p:sp>
      <p:sp>
        <p:nvSpPr>
          <p:cNvPr id="91" name="Google Shape;91;p1"/>
          <p:cNvSpPr txBox="1"/>
          <p:nvPr/>
        </p:nvSpPr>
        <p:spPr>
          <a:xfrm>
            <a:off x="2928107" y="9241353"/>
            <a:ext cx="818100" cy="24618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dk1"/>
                </a:solidFill>
                <a:latin typeface="Arial"/>
                <a:ea typeface="Arial"/>
                <a:cs typeface="Arial"/>
                <a:sym typeface="Arial"/>
              </a:rPr>
              <a:t>配線部分</a:t>
            </a:r>
            <a:endParaRPr b="0" i="0" sz="1645" u="none" cap="none" strike="noStrike">
              <a:solidFill>
                <a:srgbClr val="000000"/>
              </a:solidFill>
              <a:latin typeface="Arial"/>
              <a:ea typeface="Arial"/>
              <a:cs typeface="Arial"/>
              <a:sym typeface="Arial"/>
            </a:endParaRPr>
          </a:p>
        </p:txBody>
      </p:sp>
      <p:pic>
        <p:nvPicPr>
          <p:cNvPr descr="石川県立金沢泉丘高等学校" id="92" name="Google Shape;92;p1"/>
          <p:cNvPicPr preferRelativeResize="0"/>
          <p:nvPr/>
        </p:nvPicPr>
        <p:blipFill rotWithShape="1">
          <a:blip r:embed="rId3">
            <a:alphaModFix/>
          </a:blip>
          <a:srcRect b="0" l="0" r="0" t="0"/>
          <a:stretch/>
        </p:blipFill>
        <p:spPr>
          <a:xfrm>
            <a:off x="555152" y="328519"/>
            <a:ext cx="769660" cy="752707"/>
          </a:xfrm>
          <a:prstGeom prst="rect">
            <a:avLst/>
          </a:prstGeom>
          <a:noFill/>
          <a:ln>
            <a:noFill/>
          </a:ln>
        </p:spPr>
      </p:pic>
      <p:pic>
        <p:nvPicPr>
          <p:cNvPr id="93" name="Google Shape;93;p1"/>
          <p:cNvPicPr preferRelativeResize="0"/>
          <p:nvPr/>
        </p:nvPicPr>
        <p:blipFill rotWithShape="1">
          <a:blip r:embed="rId4">
            <a:alphaModFix/>
          </a:blip>
          <a:srcRect b="0" l="0" r="0" t="0"/>
          <a:stretch/>
        </p:blipFill>
        <p:spPr>
          <a:xfrm rot="-5400000">
            <a:off x="959817" y="8173771"/>
            <a:ext cx="521711" cy="1668590"/>
          </a:xfrm>
          <a:prstGeom prst="rect">
            <a:avLst/>
          </a:prstGeom>
          <a:noFill/>
          <a:ln>
            <a:noFill/>
          </a:ln>
        </p:spPr>
      </p:pic>
      <p:pic>
        <p:nvPicPr>
          <p:cNvPr id="94" name="Google Shape;94;p1"/>
          <p:cNvPicPr preferRelativeResize="0"/>
          <p:nvPr/>
        </p:nvPicPr>
        <p:blipFill rotWithShape="1">
          <a:blip r:embed="rId5">
            <a:alphaModFix/>
          </a:blip>
          <a:srcRect b="0" l="0" r="0" t="0"/>
          <a:stretch/>
        </p:blipFill>
        <p:spPr>
          <a:xfrm>
            <a:off x="2379974" y="8747210"/>
            <a:ext cx="1668591" cy="508003"/>
          </a:xfrm>
          <a:prstGeom prst="rect">
            <a:avLst/>
          </a:prstGeom>
          <a:noFill/>
          <a:ln>
            <a:noFill/>
          </a:ln>
        </p:spPr>
      </p:pic>
      <p:pic>
        <p:nvPicPr>
          <p:cNvPr id="95" name="Google Shape;95;p1"/>
          <p:cNvPicPr preferRelativeResize="0"/>
          <p:nvPr/>
        </p:nvPicPr>
        <p:blipFill rotWithShape="1">
          <a:blip r:embed="rId6">
            <a:alphaModFix/>
          </a:blip>
          <a:srcRect b="0" l="13427" r="60962" t="33927"/>
          <a:stretch/>
        </p:blipFill>
        <p:spPr>
          <a:xfrm rot="5400000">
            <a:off x="4751566" y="8377052"/>
            <a:ext cx="521712" cy="1234611"/>
          </a:xfrm>
          <a:prstGeom prst="rect">
            <a:avLst/>
          </a:prstGeom>
          <a:noFill/>
          <a:ln>
            <a:noFill/>
          </a:ln>
        </p:spPr>
      </p:pic>
      <p:sp>
        <p:nvSpPr>
          <p:cNvPr id="96" name="Google Shape;96;p1"/>
          <p:cNvSpPr txBox="1"/>
          <p:nvPr/>
        </p:nvSpPr>
        <p:spPr>
          <a:xfrm>
            <a:off x="4619346" y="9210634"/>
            <a:ext cx="974100" cy="276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光の進み方</a:t>
            </a:r>
            <a:endParaRPr b="0" i="0" sz="1000" u="none" cap="none" strike="noStrike">
              <a:solidFill>
                <a:srgbClr val="000000"/>
              </a:solidFill>
              <a:latin typeface="Arial"/>
              <a:ea typeface="Arial"/>
              <a:cs typeface="Arial"/>
              <a:sym typeface="Arial"/>
            </a:endParaRPr>
          </a:p>
        </p:txBody>
      </p:sp>
      <p:sp>
        <p:nvSpPr>
          <p:cNvPr id="97" name="Google Shape;97;p1"/>
          <p:cNvSpPr txBox="1"/>
          <p:nvPr/>
        </p:nvSpPr>
        <p:spPr>
          <a:xfrm>
            <a:off x="5188722" y="285030"/>
            <a:ext cx="1454244" cy="3456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45"/>
              <a:buFont typeface="Arial"/>
              <a:buNone/>
            </a:pPr>
            <a:r>
              <a:rPr b="1" i="0" lang="ja-JP" sz="1645" u="none" cap="none" strike="noStrike">
                <a:solidFill>
                  <a:srgbClr val="000000"/>
                </a:solidFill>
                <a:latin typeface="Arial"/>
                <a:ea typeface="Arial"/>
                <a:cs typeface="Arial"/>
                <a:sym typeface="Arial"/>
              </a:rPr>
              <a:t>石川ブロック</a:t>
            </a:r>
            <a:endParaRPr b="0" i="0" sz="1400" u="none" cap="none" strike="noStrike">
              <a:solidFill>
                <a:srgbClr val="000000"/>
              </a:solidFill>
              <a:latin typeface="Arial"/>
              <a:ea typeface="Arial"/>
              <a:cs typeface="Arial"/>
              <a:sym typeface="Arial"/>
            </a:endParaRPr>
          </a:p>
        </p:txBody>
      </p:sp>
      <p:pic>
        <p:nvPicPr>
          <p:cNvPr id="98" name="Google Shape;98;p1"/>
          <p:cNvPicPr preferRelativeResize="0"/>
          <p:nvPr/>
        </p:nvPicPr>
        <p:blipFill rotWithShape="1">
          <a:blip r:embed="rId7">
            <a:alphaModFix/>
          </a:blip>
          <a:srcRect b="0" l="0" r="0" t="0"/>
          <a:stretch/>
        </p:blipFill>
        <p:spPr>
          <a:xfrm>
            <a:off x="266229" y="2890832"/>
            <a:ext cx="1823125" cy="1420962"/>
          </a:xfrm>
          <a:prstGeom prst="rect">
            <a:avLst/>
          </a:prstGeom>
          <a:noFill/>
          <a:ln>
            <a:noFill/>
          </a:ln>
        </p:spPr>
      </p:pic>
      <p:sp>
        <p:nvSpPr>
          <p:cNvPr id="99" name="Google Shape;99;p1"/>
          <p:cNvSpPr/>
          <p:nvPr/>
        </p:nvSpPr>
        <p:spPr>
          <a:xfrm>
            <a:off x="214892" y="4625099"/>
            <a:ext cx="6313301" cy="2669530"/>
          </a:xfrm>
          <a:prstGeom prst="rect">
            <a:avLst/>
          </a:prstGeom>
          <a:noFill/>
          <a:ln cap="flat" cmpd="sng" w="9525">
            <a:solidFill>
              <a:srgbClr val="8DA9D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45"/>
              <a:buFont typeface="Arial"/>
              <a:buNone/>
            </a:pPr>
            <a:r>
              <a:t/>
            </a:r>
            <a:endParaRPr b="0" i="0" sz="1645" u="none" cap="none" strike="noStrike">
              <a:solidFill>
                <a:schemeClr val="lt1"/>
              </a:solidFill>
              <a:latin typeface="Arial"/>
              <a:ea typeface="Arial"/>
              <a:cs typeface="Arial"/>
              <a:sym typeface="Arial"/>
            </a:endParaRPr>
          </a:p>
        </p:txBody>
      </p:sp>
      <p:sp>
        <p:nvSpPr>
          <p:cNvPr id="100" name="Google Shape;100;p1"/>
          <p:cNvSpPr/>
          <p:nvPr/>
        </p:nvSpPr>
        <p:spPr>
          <a:xfrm>
            <a:off x="2672326" y="5740515"/>
            <a:ext cx="1326397" cy="596347"/>
          </a:xfrm>
          <a:prstGeom prst="roundRect">
            <a:avLst>
              <a:gd fmla="val 16667" name="adj"/>
            </a:avLst>
          </a:prstGeom>
          <a:solidFill>
            <a:srgbClr val="8DA9D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Arduino</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(ATmega328P)</a:t>
            </a:r>
            <a:endParaRPr b="0" i="0" sz="1200" u="none" cap="none" strike="noStrike">
              <a:solidFill>
                <a:schemeClr val="lt1"/>
              </a:solidFill>
              <a:latin typeface="Arial"/>
              <a:ea typeface="Arial"/>
              <a:cs typeface="Arial"/>
              <a:sym typeface="Arial"/>
            </a:endParaRPr>
          </a:p>
        </p:txBody>
      </p:sp>
      <p:sp>
        <p:nvSpPr>
          <p:cNvPr id="101" name="Google Shape;101;p1"/>
          <p:cNvSpPr txBox="1"/>
          <p:nvPr/>
        </p:nvSpPr>
        <p:spPr>
          <a:xfrm>
            <a:off x="207481" y="4612924"/>
            <a:ext cx="1031051" cy="3456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ja-JP" sz="1800" u="sng" cap="none" strike="noStrike">
                <a:solidFill>
                  <a:srgbClr val="000000"/>
                </a:solidFill>
                <a:latin typeface="Arial"/>
                <a:ea typeface="Arial"/>
                <a:cs typeface="Arial"/>
                <a:sym typeface="Arial"/>
              </a:rPr>
              <a:t>機体構成</a:t>
            </a:r>
            <a:endParaRPr b="0" i="0" sz="1400" u="none" cap="none" strike="noStrike">
              <a:solidFill>
                <a:srgbClr val="000000"/>
              </a:solidFill>
              <a:latin typeface="Arial"/>
              <a:ea typeface="Arial"/>
              <a:cs typeface="Arial"/>
              <a:sym typeface="Arial"/>
            </a:endParaRPr>
          </a:p>
        </p:txBody>
      </p:sp>
      <p:sp>
        <p:nvSpPr>
          <p:cNvPr id="102" name="Google Shape;102;p1"/>
          <p:cNvSpPr/>
          <p:nvPr/>
        </p:nvSpPr>
        <p:spPr>
          <a:xfrm>
            <a:off x="780411" y="5740515"/>
            <a:ext cx="1326397" cy="596347"/>
          </a:xfrm>
          <a:prstGeom prst="roundRect">
            <a:avLst>
              <a:gd fmla="val 16667" name="adj"/>
            </a:avLst>
          </a:prstGeom>
          <a:solidFill>
            <a:srgbClr val="A5A5A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Li-Fe 2S 6.6V</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2200mAh</a:t>
            </a:r>
            <a:endParaRPr b="0" i="0" sz="1200" u="none" cap="none" strike="noStrike">
              <a:solidFill>
                <a:schemeClr val="lt1"/>
              </a:solidFill>
              <a:latin typeface="Arial"/>
              <a:ea typeface="Arial"/>
              <a:cs typeface="Arial"/>
              <a:sym typeface="Arial"/>
            </a:endParaRPr>
          </a:p>
        </p:txBody>
      </p:sp>
      <p:sp>
        <p:nvSpPr>
          <p:cNvPr id="103" name="Google Shape;103;p1"/>
          <p:cNvSpPr txBox="1"/>
          <p:nvPr/>
        </p:nvSpPr>
        <p:spPr>
          <a:xfrm>
            <a:off x="2054809" y="2747730"/>
            <a:ext cx="1524776" cy="178510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メインボード:</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地磁気センサー:</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バッテリー:</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モーター(4):</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モータードライバー:</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カメラ:</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タイヤ:</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液晶:</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ラインセンサー(4x3):</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超音波距離センサー(3):</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rgbClr val="000000"/>
                </a:solidFill>
                <a:latin typeface="Arial"/>
                <a:ea typeface="Arial"/>
                <a:cs typeface="Arial"/>
                <a:sym typeface="Arial"/>
              </a:rPr>
              <a:t>ソレノイドキッカー:</a:t>
            </a:r>
            <a:endParaRPr b="0" i="0" sz="1400" u="none" cap="none" strike="noStrike">
              <a:solidFill>
                <a:srgbClr val="000000"/>
              </a:solidFill>
              <a:latin typeface="Arial"/>
              <a:ea typeface="Arial"/>
              <a:cs typeface="Arial"/>
              <a:sym typeface="Arial"/>
            </a:endParaRPr>
          </a:p>
        </p:txBody>
      </p:sp>
      <p:sp>
        <p:nvSpPr>
          <p:cNvPr id="104" name="Google Shape;104;p1"/>
          <p:cNvSpPr txBox="1"/>
          <p:nvPr/>
        </p:nvSpPr>
        <p:spPr>
          <a:xfrm>
            <a:off x="3405880" y="2592565"/>
            <a:ext cx="3204723"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アタッカー(右)　　　        　　　</a:t>
            </a:r>
            <a:r>
              <a:rPr b="0" i="0" lang="ja-JP" sz="1000" u="none" cap="none" strike="noStrike">
                <a:solidFill>
                  <a:schemeClr val="accent6"/>
                </a:solidFill>
                <a:latin typeface="Arial"/>
                <a:ea typeface="Arial"/>
                <a:cs typeface="Arial"/>
                <a:sym typeface="Arial"/>
              </a:rPr>
              <a:t>ディフェンダー(左)</a:t>
            </a:r>
            <a:endParaRPr b="0" i="0" sz="1000" u="none" cap="none" strike="noStrike">
              <a:solidFill>
                <a:schemeClr val="accent6"/>
              </a:solidFill>
              <a:latin typeface="Arial"/>
              <a:ea typeface="Arial"/>
              <a:cs typeface="Arial"/>
              <a:sym typeface="Arial"/>
            </a:endParaRPr>
          </a:p>
        </p:txBody>
      </p:sp>
      <p:sp>
        <p:nvSpPr>
          <p:cNvPr id="105" name="Google Shape;105;p1"/>
          <p:cNvSpPr txBox="1"/>
          <p:nvPr/>
        </p:nvSpPr>
        <p:spPr>
          <a:xfrm>
            <a:off x="3391342" y="2747730"/>
            <a:ext cx="1970411" cy="178510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Arduino Uno R3</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Adafruit BNO055</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Li-Fe 2S 6.6V 2200mAh</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ロボサイトモーターギア比30:1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6ch MCB(DDK0668T)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OpenMV Cam H7</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アルミ製オムニホイール</a:t>
            </a:r>
            <a:endParaRPr b="0" i="0" sz="1000" u="none" cap="none" strike="noStrike">
              <a:solidFill>
                <a:schemeClr val="accent4"/>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1602A LCD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自作(NJL7052L)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HC-SR04</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4"/>
                </a:solidFill>
                <a:latin typeface="Arial"/>
                <a:ea typeface="Arial"/>
                <a:cs typeface="Arial"/>
                <a:sym typeface="Arial"/>
              </a:rPr>
              <a:t>CB10370100</a:t>
            </a:r>
            <a:endParaRPr b="0" i="0" sz="1000" u="none" cap="none" strike="noStrike">
              <a:solidFill>
                <a:schemeClr val="accent4"/>
              </a:solidFill>
              <a:latin typeface="Arial"/>
              <a:ea typeface="Arial"/>
              <a:cs typeface="Arial"/>
              <a:sym typeface="Arial"/>
            </a:endParaRPr>
          </a:p>
        </p:txBody>
      </p:sp>
      <p:sp>
        <p:nvSpPr>
          <p:cNvPr id="106" name="Google Shape;106;p1"/>
          <p:cNvSpPr txBox="1"/>
          <p:nvPr/>
        </p:nvSpPr>
        <p:spPr>
          <a:xfrm>
            <a:off x="5298007" y="2750949"/>
            <a:ext cx="1383712" cy="178510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6"/>
                </a:solidFill>
                <a:latin typeface="Arial"/>
                <a:ea typeface="Arial"/>
                <a:cs typeface="Arial"/>
                <a:sym typeface="Arial"/>
              </a:rPr>
              <a:t>Arduino Nano 互換品</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6"/>
                </a:solidFill>
                <a:latin typeface="Arial"/>
                <a:ea typeface="Arial"/>
                <a:cs typeface="Arial"/>
                <a:sym typeface="Arial"/>
              </a:rPr>
              <a:t>同左</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6"/>
                </a:solidFill>
                <a:latin typeface="Arial"/>
                <a:ea typeface="Arial"/>
                <a:cs typeface="Arial"/>
                <a:sym typeface="Arial"/>
              </a:rPr>
              <a:t>同左</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6"/>
                </a:solidFill>
                <a:latin typeface="Arial"/>
                <a:ea typeface="Arial"/>
                <a:cs typeface="Arial"/>
                <a:sym typeface="Arial"/>
              </a:rPr>
              <a:t>JoinMax社製</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6"/>
                </a:solidFill>
                <a:latin typeface="Arial"/>
                <a:ea typeface="Arial"/>
                <a:cs typeface="Arial"/>
                <a:sym typeface="Arial"/>
              </a:rPr>
              <a:t>同左</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6"/>
                </a:solidFill>
                <a:latin typeface="Arial"/>
                <a:ea typeface="Arial"/>
                <a:cs typeface="Arial"/>
                <a:sym typeface="Arial"/>
              </a:rPr>
              <a:t>同左</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6"/>
                </a:solidFill>
                <a:latin typeface="Arial"/>
                <a:ea typeface="Arial"/>
                <a:cs typeface="Arial"/>
                <a:sym typeface="Arial"/>
              </a:rPr>
              <a:t>Vstone社製</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6"/>
                </a:solidFill>
                <a:latin typeface="Arial"/>
                <a:ea typeface="Arial"/>
                <a:cs typeface="Arial"/>
                <a:sym typeface="Arial"/>
              </a:rPr>
              <a:t>同左</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6"/>
                </a:solidFill>
                <a:latin typeface="Arial"/>
                <a:ea typeface="Arial"/>
                <a:cs typeface="Arial"/>
                <a:sym typeface="Arial"/>
              </a:rPr>
              <a:t>同左</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6"/>
                </a:solidFill>
                <a:latin typeface="Arial"/>
                <a:ea typeface="Arial"/>
                <a:cs typeface="Arial"/>
                <a:sym typeface="Arial"/>
              </a:rPr>
              <a:t>同左</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ja-JP" sz="1000" u="none" cap="none" strike="noStrike">
                <a:solidFill>
                  <a:schemeClr val="accent6"/>
                </a:solidFill>
                <a:latin typeface="Arial"/>
                <a:ea typeface="Arial"/>
                <a:cs typeface="Arial"/>
                <a:sym typeface="Arial"/>
              </a:rPr>
              <a:t>なし</a:t>
            </a:r>
            <a:endParaRPr b="0" i="0" sz="1400" u="none" cap="none" strike="noStrike">
              <a:solidFill>
                <a:srgbClr val="000000"/>
              </a:solidFill>
              <a:latin typeface="Arial"/>
              <a:ea typeface="Arial"/>
              <a:cs typeface="Arial"/>
              <a:sym typeface="Arial"/>
            </a:endParaRPr>
          </a:p>
        </p:txBody>
      </p:sp>
      <p:sp>
        <p:nvSpPr>
          <p:cNvPr id="107" name="Google Shape;107;p1"/>
          <p:cNvSpPr/>
          <p:nvPr/>
        </p:nvSpPr>
        <p:spPr>
          <a:xfrm>
            <a:off x="214892" y="2589346"/>
            <a:ext cx="6313300" cy="1887287"/>
          </a:xfrm>
          <a:prstGeom prst="rect">
            <a:avLst/>
          </a:prstGeom>
          <a:noFill/>
          <a:ln cap="flat" cmpd="sng" w="9525">
            <a:solidFill>
              <a:srgbClr val="8DA9D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45"/>
              <a:buFont typeface="Arial"/>
              <a:buNone/>
            </a:pPr>
            <a:r>
              <a:t/>
            </a:r>
            <a:endParaRPr b="0" i="0" sz="1645" u="none" cap="none" strike="noStrike">
              <a:solidFill>
                <a:schemeClr val="lt1"/>
              </a:solidFill>
              <a:latin typeface="Arial"/>
              <a:ea typeface="Arial"/>
              <a:cs typeface="Arial"/>
              <a:sym typeface="Arial"/>
            </a:endParaRPr>
          </a:p>
        </p:txBody>
      </p:sp>
      <p:sp>
        <p:nvSpPr>
          <p:cNvPr id="108" name="Google Shape;108;p1"/>
          <p:cNvSpPr/>
          <p:nvPr/>
        </p:nvSpPr>
        <p:spPr>
          <a:xfrm>
            <a:off x="2670417" y="4712173"/>
            <a:ext cx="1326397" cy="696251"/>
          </a:xfrm>
          <a:prstGeom prst="roundRect">
            <a:avLst>
              <a:gd fmla="val 16667"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全方位ミラー</a:t>
            </a:r>
            <a:endParaRPr b="0" i="0" sz="12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OpenMV Cam H7</a:t>
            </a:r>
            <a:endParaRPr b="0" i="0" sz="1200" u="none" cap="none" strike="noStrike">
              <a:solidFill>
                <a:schemeClr val="lt1"/>
              </a:solidFill>
              <a:latin typeface="Arial"/>
              <a:ea typeface="Arial"/>
              <a:cs typeface="Arial"/>
              <a:sym typeface="Arial"/>
            </a:endParaRPr>
          </a:p>
        </p:txBody>
      </p:sp>
      <p:sp>
        <p:nvSpPr>
          <p:cNvPr id="109" name="Google Shape;109;p1"/>
          <p:cNvSpPr/>
          <p:nvPr/>
        </p:nvSpPr>
        <p:spPr>
          <a:xfrm>
            <a:off x="3048227" y="5504975"/>
            <a:ext cx="570781" cy="240922"/>
          </a:xfrm>
          <a:prstGeom prst="roundRect">
            <a:avLst>
              <a:gd fmla="val 16667" name="adj"/>
            </a:avLst>
          </a:prstGeom>
          <a:solidFill>
            <a:srgbClr val="B3C6E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I2C</a:t>
            </a:r>
            <a:endParaRPr b="0" i="0" sz="1200" u="none" cap="none" strike="noStrike">
              <a:solidFill>
                <a:schemeClr val="lt1"/>
              </a:solidFill>
              <a:latin typeface="Arial"/>
              <a:ea typeface="Arial"/>
              <a:cs typeface="Arial"/>
              <a:sym typeface="Arial"/>
            </a:endParaRPr>
          </a:p>
        </p:txBody>
      </p:sp>
      <p:sp>
        <p:nvSpPr>
          <p:cNvPr id="110" name="Google Shape;110;p1"/>
          <p:cNvSpPr/>
          <p:nvPr/>
        </p:nvSpPr>
        <p:spPr>
          <a:xfrm>
            <a:off x="4139777" y="4694437"/>
            <a:ext cx="872856" cy="694937"/>
          </a:xfrm>
          <a:prstGeom prst="roundRect">
            <a:avLst>
              <a:gd fmla="val 16667"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Adafruit BNO055</a:t>
            </a:r>
            <a:endParaRPr b="0" i="0" sz="1200" u="none" cap="none" strike="noStrike">
              <a:solidFill>
                <a:schemeClr val="lt1"/>
              </a:solidFill>
              <a:latin typeface="Arial"/>
              <a:ea typeface="Arial"/>
              <a:cs typeface="Arial"/>
              <a:sym typeface="Arial"/>
            </a:endParaRPr>
          </a:p>
        </p:txBody>
      </p:sp>
      <p:sp>
        <p:nvSpPr>
          <p:cNvPr id="111" name="Google Shape;111;p1"/>
          <p:cNvSpPr/>
          <p:nvPr/>
        </p:nvSpPr>
        <p:spPr>
          <a:xfrm>
            <a:off x="2670417" y="6695720"/>
            <a:ext cx="1330210" cy="514350"/>
          </a:xfrm>
          <a:prstGeom prst="roundRect">
            <a:avLst>
              <a:gd fmla="val 16667" name="adj"/>
            </a:avLst>
          </a:prstGeom>
          <a:solidFill>
            <a:srgbClr val="8DA9D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6ch MCB</a:t>
            </a:r>
            <a:endParaRPr b="0" i="0" sz="1400" u="none" cap="none" strike="noStrike">
              <a:solidFill>
                <a:srgbClr val="000000"/>
              </a:solidFill>
              <a:latin typeface="Arial"/>
              <a:ea typeface="Arial"/>
              <a:cs typeface="Arial"/>
              <a:sym typeface="Arial"/>
            </a:endParaRPr>
          </a:p>
        </p:txBody>
      </p:sp>
      <p:sp>
        <p:nvSpPr>
          <p:cNvPr id="112" name="Google Shape;112;p1"/>
          <p:cNvSpPr/>
          <p:nvPr/>
        </p:nvSpPr>
        <p:spPr>
          <a:xfrm>
            <a:off x="5250096" y="4700800"/>
            <a:ext cx="872857" cy="694937"/>
          </a:xfrm>
          <a:prstGeom prst="roundRect">
            <a:avLst>
              <a:gd fmla="val 16667"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1602A LCD</a:t>
            </a:r>
            <a:endParaRPr b="0" i="0" sz="1400" u="none" cap="none" strike="noStrike">
              <a:solidFill>
                <a:srgbClr val="000000"/>
              </a:solidFill>
              <a:latin typeface="Arial"/>
              <a:ea typeface="Arial"/>
              <a:cs typeface="Arial"/>
              <a:sym typeface="Arial"/>
            </a:endParaRPr>
          </a:p>
        </p:txBody>
      </p:sp>
      <p:sp>
        <p:nvSpPr>
          <p:cNvPr id="113" name="Google Shape;113;p1"/>
          <p:cNvSpPr/>
          <p:nvPr/>
        </p:nvSpPr>
        <p:spPr>
          <a:xfrm>
            <a:off x="3004117" y="6334612"/>
            <a:ext cx="658999" cy="240922"/>
          </a:xfrm>
          <a:prstGeom prst="roundRect">
            <a:avLst>
              <a:gd fmla="val 16667" name="adj"/>
            </a:avLst>
          </a:prstGeom>
          <a:solidFill>
            <a:srgbClr val="B3C6E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UART</a:t>
            </a:r>
            <a:endParaRPr b="0" i="0" sz="1200" u="none" cap="none" strike="noStrike">
              <a:solidFill>
                <a:schemeClr val="lt1"/>
              </a:solidFill>
              <a:latin typeface="Arial"/>
              <a:ea typeface="Arial"/>
              <a:cs typeface="Arial"/>
              <a:sym typeface="Arial"/>
            </a:endParaRPr>
          </a:p>
        </p:txBody>
      </p:sp>
      <p:sp>
        <p:nvSpPr>
          <p:cNvPr id="114" name="Google Shape;114;p1"/>
          <p:cNvSpPr/>
          <p:nvPr/>
        </p:nvSpPr>
        <p:spPr>
          <a:xfrm>
            <a:off x="4503384" y="5749462"/>
            <a:ext cx="1183141" cy="348831"/>
          </a:xfrm>
          <a:prstGeom prst="roundRect">
            <a:avLst>
              <a:gd fmla="val 16667"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HC-SR04(x3)</a:t>
            </a:r>
            <a:endParaRPr b="0" i="0" sz="1200" u="none" cap="none" strike="noStrike">
              <a:solidFill>
                <a:schemeClr val="lt1"/>
              </a:solidFill>
              <a:latin typeface="Arial"/>
              <a:ea typeface="Arial"/>
              <a:cs typeface="Arial"/>
              <a:sym typeface="Arial"/>
            </a:endParaRPr>
          </a:p>
        </p:txBody>
      </p:sp>
      <p:sp>
        <p:nvSpPr>
          <p:cNvPr id="115" name="Google Shape;115;p1"/>
          <p:cNvSpPr/>
          <p:nvPr/>
        </p:nvSpPr>
        <p:spPr>
          <a:xfrm>
            <a:off x="4345202" y="6226703"/>
            <a:ext cx="1489467" cy="348831"/>
          </a:xfrm>
          <a:prstGeom prst="roundRect">
            <a:avLst>
              <a:gd fmla="val 16667"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自作ラインセンサー（4x3）</a:t>
            </a:r>
            <a:endParaRPr b="0" i="0" sz="1400" u="none" cap="none" strike="noStrike">
              <a:solidFill>
                <a:srgbClr val="000000"/>
              </a:solidFill>
              <a:latin typeface="Arial"/>
              <a:ea typeface="Arial"/>
              <a:cs typeface="Arial"/>
              <a:sym typeface="Arial"/>
            </a:endParaRPr>
          </a:p>
        </p:txBody>
      </p:sp>
      <p:sp>
        <p:nvSpPr>
          <p:cNvPr id="116" name="Google Shape;116;p1"/>
          <p:cNvSpPr/>
          <p:nvPr/>
        </p:nvSpPr>
        <p:spPr>
          <a:xfrm>
            <a:off x="4460837" y="6734679"/>
            <a:ext cx="1330210" cy="435386"/>
          </a:xfrm>
          <a:prstGeom prst="roundRect">
            <a:avLst>
              <a:gd fmla="val 16667" name="adj"/>
            </a:avLst>
          </a:prstGeom>
          <a:solidFill>
            <a:srgbClr val="C9C9C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モーター</a:t>
            </a:r>
            <a:endParaRPr b="0" i="0" sz="12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オムニホイール</a:t>
            </a:r>
            <a:endParaRPr b="0" i="0" sz="1400" u="none" cap="none" strike="noStrike">
              <a:solidFill>
                <a:srgbClr val="000000"/>
              </a:solidFill>
              <a:latin typeface="Arial"/>
              <a:ea typeface="Arial"/>
              <a:cs typeface="Arial"/>
              <a:sym typeface="Arial"/>
            </a:endParaRPr>
          </a:p>
        </p:txBody>
      </p:sp>
      <p:cxnSp>
        <p:nvCxnSpPr>
          <p:cNvPr id="117" name="Google Shape;117;p1"/>
          <p:cNvCxnSpPr>
            <a:stCxn id="102" idx="3"/>
            <a:endCxn id="87" idx="1"/>
          </p:cNvCxnSpPr>
          <p:nvPr/>
        </p:nvCxnSpPr>
        <p:spPr>
          <a:xfrm rot="10800000">
            <a:off x="238408" y="2045688"/>
            <a:ext cx="1868400" cy="3993000"/>
          </a:xfrm>
          <a:prstGeom prst="straightConnector1">
            <a:avLst/>
          </a:prstGeom>
          <a:noFill/>
          <a:ln cap="flat" cmpd="sng" w="28575">
            <a:solidFill>
              <a:schemeClr val="dk1"/>
            </a:solidFill>
            <a:prstDash val="solid"/>
            <a:round/>
            <a:headEnd len="sm" w="sm" type="none"/>
            <a:tailEnd len="sm" w="sm" type="none"/>
          </a:ln>
        </p:spPr>
      </p:cxnSp>
      <p:sp>
        <p:nvSpPr>
          <p:cNvPr id="118" name="Google Shape;118;p1"/>
          <p:cNvSpPr/>
          <p:nvPr/>
        </p:nvSpPr>
        <p:spPr>
          <a:xfrm>
            <a:off x="681863" y="6748788"/>
            <a:ext cx="1445552" cy="413634"/>
          </a:xfrm>
          <a:prstGeom prst="roundRect">
            <a:avLst>
              <a:gd fmla="val 16667" name="adj"/>
            </a:avLst>
          </a:prstGeom>
          <a:solidFill>
            <a:srgbClr val="C9C9C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ja-JP" sz="1200" u="none" cap="none" strike="noStrike">
                <a:solidFill>
                  <a:schemeClr val="lt1"/>
                </a:solidFill>
                <a:latin typeface="Arial"/>
                <a:ea typeface="Arial"/>
                <a:cs typeface="Arial"/>
                <a:sym typeface="Arial"/>
              </a:rPr>
              <a:t>ソレノイドキッカー</a:t>
            </a:r>
            <a:endParaRPr b="0" i="0" sz="1400" u="none" cap="none" strike="noStrike">
              <a:solidFill>
                <a:srgbClr val="000000"/>
              </a:solidFill>
              <a:latin typeface="Arial"/>
              <a:ea typeface="Arial"/>
              <a:cs typeface="Arial"/>
              <a:sym typeface="Arial"/>
            </a:endParaRPr>
          </a:p>
        </p:txBody>
      </p:sp>
      <p:cxnSp>
        <p:nvCxnSpPr>
          <p:cNvPr id="119" name="Google Shape;119;p1"/>
          <p:cNvCxnSpPr/>
          <p:nvPr/>
        </p:nvCxnSpPr>
        <p:spPr>
          <a:xfrm>
            <a:off x="2389567" y="6038688"/>
            <a:ext cx="0" cy="914207"/>
          </a:xfrm>
          <a:prstGeom prst="straightConnector1">
            <a:avLst/>
          </a:prstGeom>
          <a:noFill/>
          <a:ln cap="flat" cmpd="sng" w="28575">
            <a:solidFill>
              <a:schemeClr val="dk1"/>
            </a:solidFill>
            <a:prstDash val="solid"/>
            <a:round/>
            <a:headEnd len="sm" w="sm" type="none"/>
            <a:tailEnd len="sm" w="sm" type="none"/>
          </a:ln>
        </p:spPr>
      </p:cxnSp>
      <p:cxnSp>
        <p:nvCxnSpPr>
          <p:cNvPr id="120" name="Google Shape;120;p1"/>
          <p:cNvCxnSpPr>
            <a:stCxn id="118" idx="3"/>
            <a:endCxn id="111" idx="1"/>
          </p:cNvCxnSpPr>
          <p:nvPr/>
        </p:nvCxnSpPr>
        <p:spPr>
          <a:xfrm flipH="1" rot="10800000">
            <a:off x="2127415" y="6952905"/>
            <a:ext cx="543000" cy="2700"/>
          </a:xfrm>
          <a:prstGeom prst="straightConnector1">
            <a:avLst/>
          </a:prstGeom>
          <a:noFill/>
          <a:ln cap="flat" cmpd="sng" w="28575">
            <a:solidFill>
              <a:schemeClr val="dk1"/>
            </a:solidFill>
            <a:prstDash val="solid"/>
            <a:round/>
            <a:headEnd len="sm" w="sm" type="none"/>
            <a:tailEnd len="sm" w="sm" type="none"/>
          </a:ln>
        </p:spPr>
      </p:cxnSp>
      <p:cxnSp>
        <p:nvCxnSpPr>
          <p:cNvPr id="121" name="Google Shape;121;p1"/>
          <p:cNvCxnSpPr>
            <a:stCxn id="109" idx="0"/>
            <a:endCxn id="89" idx="2"/>
          </p:cNvCxnSpPr>
          <p:nvPr/>
        </p:nvCxnSpPr>
        <p:spPr>
          <a:xfrm>
            <a:off x="3333617" y="5504975"/>
            <a:ext cx="27300" cy="3985800"/>
          </a:xfrm>
          <a:prstGeom prst="straightConnector1">
            <a:avLst/>
          </a:prstGeom>
          <a:noFill/>
          <a:ln cap="flat" cmpd="sng" w="28575">
            <a:solidFill>
              <a:srgbClr val="6CAB42"/>
            </a:solidFill>
            <a:prstDash val="solid"/>
            <a:round/>
            <a:headEnd len="sm" w="sm" type="none"/>
            <a:tailEnd len="sm" w="sm" type="none"/>
          </a:ln>
        </p:spPr>
      </p:cxnSp>
      <p:cxnSp>
        <p:nvCxnSpPr>
          <p:cNvPr id="122" name="Google Shape;122;p1"/>
          <p:cNvCxnSpPr/>
          <p:nvPr/>
        </p:nvCxnSpPr>
        <p:spPr>
          <a:xfrm rot="10800000">
            <a:off x="4580410" y="5387849"/>
            <a:ext cx="0" cy="212474"/>
          </a:xfrm>
          <a:prstGeom prst="straightConnector1">
            <a:avLst/>
          </a:prstGeom>
          <a:noFill/>
          <a:ln cap="flat" cmpd="sng" w="28575">
            <a:solidFill>
              <a:srgbClr val="6CAB42"/>
            </a:solidFill>
            <a:prstDash val="solid"/>
            <a:round/>
            <a:headEnd len="sm" w="sm" type="none"/>
            <a:tailEnd len="sm" w="sm" type="none"/>
          </a:ln>
        </p:spPr>
      </p:cxnSp>
      <p:cxnSp>
        <p:nvCxnSpPr>
          <p:cNvPr id="123" name="Google Shape;123;p1"/>
          <p:cNvCxnSpPr/>
          <p:nvPr/>
        </p:nvCxnSpPr>
        <p:spPr>
          <a:xfrm rot="10800000">
            <a:off x="5698137" y="5387848"/>
            <a:ext cx="0" cy="213796"/>
          </a:xfrm>
          <a:prstGeom prst="straightConnector1">
            <a:avLst/>
          </a:prstGeom>
          <a:noFill/>
          <a:ln cap="flat" cmpd="sng" w="28575">
            <a:solidFill>
              <a:srgbClr val="6CAB42"/>
            </a:solidFill>
            <a:prstDash val="solid"/>
            <a:round/>
            <a:headEnd len="sm" w="sm" type="none"/>
            <a:tailEnd len="sm" w="sm" type="none"/>
          </a:ln>
        </p:spPr>
      </p:cxnSp>
      <p:cxnSp>
        <p:nvCxnSpPr>
          <p:cNvPr id="124" name="Google Shape;124;p1"/>
          <p:cNvCxnSpPr/>
          <p:nvPr/>
        </p:nvCxnSpPr>
        <p:spPr>
          <a:xfrm rot="10800000">
            <a:off x="4580410" y="5387848"/>
            <a:ext cx="2" cy="236897"/>
          </a:xfrm>
          <a:prstGeom prst="straightConnector1">
            <a:avLst/>
          </a:prstGeom>
          <a:noFill/>
          <a:ln cap="flat" cmpd="sng" w="28575">
            <a:solidFill>
              <a:srgbClr val="6CAB42"/>
            </a:solidFill>
            <a:prstDash val="solid"/>
            <a:round/>
            <a:headEnd len="sm" w="sm" type="none"/>
            <a:tailEnd len="sm" w="sm" type="none"/>
          </a:ln>
        </p:spPr>
      </p:cxnSp>
      <p:cxnSp>
        <p:nvCxnSpPr>
          <p:cNvPr id="125" name="Google Shape;125;p1"/>
          <p:cNvCxnSpPr>
            <a:stCxn id="109" idx="3"/>
          </p:cNvCxnSpPr>
          <p:nvPr/>
        </p:nvCxnSpPr>
        <p:spPr>
          <a:xfrm flipH="1" rot="10800000">
            <a:off x="3619008" y="5613736"/>
            <a:ext cx="2097000" cy="11700"/>
          </a:xfrm>
          <a:prstGeom prst="straightConnector1">
            <a:avLst/>
          </a:prstGeom>
          <a:noFill/>
          <a:ln cap="flat" cmpd="sng" w="28575">
            <a:solidFill>
              <a:srgbClr val="6CAB42"/>
            </a:solidFill>
            <a:prstDash val="solid"/>
            <a:round/>
            <a:headEnd len="sm" w="sm" type="none"/>
            <a:tailEnd len="sm" w="sm" type="none"/>
          </a:ln>
        </p:spPr>
      </p:cxnSp>
      <p:cxnSp>
        <p:nvCxnSpPr>
          <p:cNvPr id="126" name="Google Shape;126;p1"/>
          <p:cNvCxnSpPr>
            <a:stCxn id="111" idx="0"/>
            <a:endCxn id="113" idx="2"/>
          </p:cNvCxnSpPr>
          <p:nvPr/>
        </p:nvCxnSpPr>
        <p:spPr>
          <a:xfrm rot="10800000">
            <a:off x="3333722" y="6575420"/>
            <a:ext cx="1800" cy="120300"/>
          </a:xfrm>
          <a:prstGeom prst="straightConnector1">
            <a:avLst/>
          </a:prstGeom>
          <a:noFill/>
          <a:ln cap="flat" cmpd="sng" w="28575">
            <a:solidFill>
              <a:srgbClr val="6CAB42"/>
            </a:solidFill>
            <a:prstDash val="solid"/>
            <a:round/>
            <a:headEnd len="sm" w="sm" type="none"/>
            <a:tailEnd len="sm" w="sm" type="none"/>
          </a:ln>
        </p:spPr>
      </p:cxnSp>
      <p:cxnSp>
        <p:nvCxnSpPr>
          <p:cNvPr id="127" name="Google Shape;127;p1"/>
          <p:cNvCxnSpPr>
            <a:endCxn id="114" idx="1"/>
          </p:cNvCxnSpPr>
          <p:nvPr/>
        </p:nvCxnSpPr>
        <p:spPr>
          <a:xfrm>
            <a:off x="3996684" y="5923878"/>
            <a:ext cx="506700" cy="0"/>
          </a:xfrm>
          <a:prstGeom prst="straightConnector1">
            <a:avLst/>
          </a:prstGeom>
          <a:noFill/>
          <a:ln cap="flat" cmpd="sng" w="28575">
            <a:solidFill>
              <a:srgbClr val="3E6EC2"/>
            </a:solidFill>
            <a:prstDash val="solid"/>
            <a:round/>
            <a:headEnd len="sm" w="sm" type="none"/>
            <a:tailEnd len="sm" w="sm" type="none"/>
          </a:ln>
        </p:spPr>
      </p:cxnSp>
      <p:cxnSp>
        <p:nvCxnSpPr>
          <p:cNvPr id="128" name="Google Shape;128;p1"/>
          <p:cNvCxnSpPr>
            <a:endCxn id="115" idx="1"/>
          </p:cNvCxnSpPr>
          <p:nvPr/>
        </p:nvCxnSpPr>
        <p:spPr>
          <a:xfrm>
            <a:off x="3996902" y="6200719"/>
            <a:ext cx="348300" cy="200400"/>
          </a:xfrm>
          <a:prstGeom prst="bentConnector3">
            <a:avLst>
              <a:gd fmla="val 50000" name="adj1"/>
            </a:avLst>
          </a:prstGeom>
          <a:noFill/>
          <a:ln cap="flat" cmpd="sng" w="28575">
            <a:solidFill>
              <a:srgbClr val="3E6EC2"/>
            </a:solidFill>
            <a:prstDash val="solid"/>
            <a:round/>
            <a:headEnd len="sm" w="sm" type="none"/>
            <a:tailEnd len="sm" w="sm" type="none"/>
          </a:ln>
        </p:spPr>
      </p:cxnSp>
      <p:cxnSp>
        <p:nvCxnSpPr>
          <p:cNvPr id="129" name="Google Shape;129;p1"/>
          <p:cNvCxnSpPr>
            <a:stCxn id="111" idx="3"/>
            <a:endCxn id="90" idx="1"/>
          </p:cNvCxnSpPr>
          <p:nvPr/>
        </p:nvCxnSpPr>
        <p:spPr>
          <a:xfrm flipH="1">
            <a:off x="759727" y="6952895"/>
            <a:ext cx="3240900" cy="2427000"/>
          </a:xfrm>
          <a:prstGeom prst="straightConnector1">
            <a:avLst/>
          </a:prstGeom>
          <a:noFill/>
          <a:ln cap="flat" cmpd="sng" w="28575">
            <a:solidFill>
              <a:srgbClr val="EB792A"/>
            </a:solidFill>
            <a:prstDash val="solid"/>
            <a:round/>
            <a:headEnd len="sm" w="sm" type="none"/>
            <a:tailEnd len="sm" w="sm" type="none"/>
          </a:ln>
        </p:spPr>
      </p:cxnSp>
      <p:sp>
        <p:nvSpPr>
          <p:cNvPr id="130" name="Google Shape;130;p1"/>
          <p:cNvSpPr txBox="1"/>
          <p:nvPr/>
        </p:nvSpPr>
        <p:spPr>
          <a:xfrm>
            <a:off x="6664588" y="2589346"/>
            <a:ext cx="5922119" cy="13849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ja-JP" sz="1200" u="sng" cap="none" strike="noStrike">
                <a:solidFill>
                  <a:srgbClr val="000000"/>
                </a:solidFill>
                <a:latin typeface="Arial"/>
                <a:ea typeface="Arial"/>
                <a:cs typeface="Arial"/>
                <a:sym typeface="Arial"/>
              </a:rPr>
              <a:t>工夫点</a:t>
            </a:r>
            <a:endParaRPr b="1" i="0" sz="1200" u="sng"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200"/>
              <a:buFont typeface="Arial"/>
              <a:buChar char="•"/>
            </a:pPr>
            <a:r>
              <a:rPr b="0" i="0" lang="ja-JP" sz="1200" u="none" cap="none" strike="noStrike">
                <a:solidFill>
                  <a:srgbClr val="000000"/>
                </a:solidFill>
                <a:latin typeface="Arial"/>
                <a:ea typeface="Arial"/>
                <a:cs typeface="Arial"/>
                <a:sym typeface="Arial"/>
              </a:rPr>
              <a:t>モニター用にLCDを使うことで毎回PCにつなぐことなくセンサー</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ja-JP" sz="1200" u="none" cap="none" strike="noStrike">
                <a:solidFill>
                  <a:srgbClr val="000000"/>
                </a:solidFill>
                <a:latin typeface="Arial"/>
                <a:ea typeface="Arial"/>
                <a:cs typeface="Arial"/>
                <a:sym typeface="Arial"/>
              </a:rPr>
              <a:t>の値を見ることができる。</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200"/>
              <a:buFont typeface="Arial"/>
              <a:buChar char="•"/>
            </a:pPr>
            <a:r>
              <a:rPr b="0" i="0" lang="ja-JP" sz="1200" u="none" cap="none" strike="noStrike">
                <a:solidFill>
                  <a:srgbClr val="000000"/>
                </a:solidFill>
                <a:latin typeface="Arial"/>
                <a:ea typeface="Arial"/>
                <a:cs typeface="Arial"/>
                <a:sym typeface="Arial"/>
              </a:rPr>
              <a:t>Arduino Nano用に基板を独自に作ることで小型なメイン基板を実現。</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200"/>
              <a:buFont typeface="Arial"/>
              <a:buChar char="•"/>
            </a:pPr>
            <a:r>
              <a:rPr b="0" i="0" lang="ja-JP" sz="1200" u="none" cap="none" strike="noStrike">
                <a:solidFill>
                  <a:srgbClr val="000000"/>
                </a:solidFill>
                <a:latin typeface="Arial"/>
                <a:ea typeface="Arial"/>
                <a:cs typeface="Arial"/>
                <a:sym typeface="Arial"/>
              </a:rPr>
              <a:t>全方位ミラーは双曲線を用いて設計しロボットの周囲をカメラに</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ja-JP" sz="1200" u="none" cap="none" strike="noStrike">
                <a:solidFill>
                  <a:srgbClr val="000000"/>
                </a:solidFill>
                <a:latin typeface="Arial"/>
                <a:ea typeface="Arial"/>
                <a:cs typeface="Arial"/>
                <a:sym typeface="Arial"/>
              </a:rPr>
              <a:t>捉える。</a:t>
            </a:r>
            <a:endParaRPr b="0" i="0" sz="12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200"/>
              <a:buFont typeface="Arial"/>
              <a:buChar char="•"/>
            </a:pPr>
            <a:r>
              <a:rPr b="0" i="0" lang="ja-JP" sz="1200" u="none" cap="none" strike="noStrike">
                <a:solidFill>
                  <a:srgbClr val="000000"/>
                </a:solidFill>
                <a:latin typeface="Arial"/>
                <a:ea typeface="Arial"/>
                <a:cs typeface="Arial"/>
                <a:sym typeface="Arial"/>
              </a:rPr>
              <a:t>4輪のオムニホイールにすることでパワーと素早さの両立。</a:t>
            </a:r>
            <a:endParaRPr b="0" i="0" sz="1200" u="none" cap="none" strike="noStrike">
              <a:solidFill>
                <a:srgbClr val="000000"/>
              </a:solidFill>
              <a:latin typeface="Arial"/>
              <a:ea typeface="Arial"/>
              <a:cs typeface="Arial"/>
              <a:sym typeface="Arial"/>
            </a:endParaRPr>
          </a:p>
        </p:txBody>
      </p:sp>
      <p:sp>
        <p:nvSpPr>
          <p:cNvPr id="131" name="Google Shape;131;p1"/>
          <p:cNvSpPr/>
          <p:nvPr/>
        </p:nvSpPr>
        <p:spPr>
          <a:xfrm>
            <a:off x="6664589" y="2589346"/>
            <a:ext cx="5898472" cy="1384995"/>
          </a:xfrm>
          <a:prstGeom prst="rect">
            <a:avLst/>
          </a:prstGeom>
          <a:noFill/>
          <a:ln cap="flat" cmpd="sng" w="9525">
            <a:solidFill>
              <a:srgbClr val="8DA9D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45"/>
              <a:buFont typeface="Arial"/>
              <a:buNone/>
            </a:pPr>
            <a:r>
              <a:t/>
            </a:r>
            <a:endParaRPr b="0" i="0" sz="1645" u="none" cap="none" strike="noStrike">
              <a:solidFill>
                <a:schemeClr val="lt1"/>
              </a:solidFill>
              <a:latin typeface="Arial"/>
              <a:ea typeface="Arial"/>
              <a:cs typeface="Arial"/>
              <a:sym typeface="Arial"/>
            </a:endParaRPr>
          </a:p>
        </p:txBody>
      </p:sp>
      <p:sp>
        <p:nvSpPr>
          <p:cNvPr id="132" name="Google Shape;132;p1"/>
          <p:cNvSpPr/>
          <p:nvPr/>
        </p:nvSpPr>
        <p:spPr>
          <a:xfrm>
            <a:off x="6671156" y="5317744"/>
            <a:ext cx="5891906" cy="1839472"/>
          </a:xfrm>
          <a:prstGeom prst="rect">
            <a:avLst/>
          </a:prstGeom>
          <a:noFill/>
          <a:ln cap="flat" cmpd="sng" w="9525">
            <a:solidFill>
              <a:srgbClr val="8DA9D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45"/>
              <a:buFont typeface="Arial"/>
              <a:buNone/>
            </a:pPr>
            <a:r>
              <a:t/>
            </a:r>
            <a:endParaRPr b="0" i="0" sz="1645" u="none" cap="none" strike="noStrike">
              <a:solidFill>
                <a:schemeClr val="lt1"/>
              </a:solidFill>
              <a:latin typeface="Arial"/>
              <a:ea typeface="Arial"/>
              <a:cs typeface="Arial"/>
              <a:sym typeface="Arial"/>
            </a:endParaRPr>
          </a:p>
        </p:txBody>
      </p:sp>
      <p:sp>
        <p:nvSpPr>
          <p:cNvPr id="133" name="Google Shape;133;p1"/>
          <p:cNvSpPr txBox="1"/>
          <p:nvPr/>
        </p:nvSpPr>
        <p:spPr>
          <a:xfrm>
            <a:off x="6661913" y="5330417"/>
            <a:ext cx="1346844"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ja-JP" sz="1800" u="sng" cap="none" strike="noStrike">
                <a:solidFill>
                  <a:srgbClr val="000000"/>
                </a:solidFill>
                <a:latin typeface="Arial"/>
                <a:ea typeface="Arial"/>
                <a:cs typeface="Arial"/>
                <a:sym typeface="Arial"/>
              </a:rPr>
              <a:t>プログラム</a:t>
            </a:r>
            <a:endParaRPr b="0" i="0" sz="1400" u="none" cap="none" strike="noStrike">
              <a:solidFill>
                <a:srgbClr val="000000"/>
              </a:solidFill>
              <a:latin typeface="Arial"/>
              <a:ea typeface="Arial"/>
              <a:cs typeface="Arial"/>
              <a:sym typeface="Arial"/>
            </a:endParaRPr>
          </a:p>
        </p:txBody>
      </p:sp>
      <p:pic>
        <p:nvPicPr>
          <p:cNvPr id="134" name="Google Shape;134;p1"/>
          <p:cNvPicPr preferRelativeResize="0"/>
          <p:nvPr/>
        </p:nvPicPr>
        <p:blipFill rotWithShape="1">
          <a:blip r:embed="rId8">
            <a:alphaModFix/>
          </a:blip>
          <a:srcRect b="0" l="0" r="0" t="0"/>
          <a:stretch/>
        </p:blipFill>
        <p:spPr>
          <a:xfrm>
            <a:off x="8809714" y="7459468"/>
            <a:ext cx="3715667" cy="1980239"/>
          </a:xfrm>
          <a:prstGeom prst="rect">
            <a:avLst/>
          </a:prstGeom>
          <a:noFill/>
          <a:ln>
            <a:noFill/>
          </a:ln>
        </p:spPr>
      </p:pic>
      <p:sp>
        <p:nvSpPr>
          <p:cNvPr id="135" name="Google Shape;135;p1"/>
          <p:cNvSpPr txBox="1"/>
          <p:nvPr/>
        </p:nvSpPr>
        <p:spPr>
          <a:xfrm>
            <a:off x="6664588" y="5737732"/>
            <a:ext cx="5805496" cy="1384995"/>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200"/>
              <a:buFont typeface="Arial"/>
              <a:buNone/>
            </a:pPr>
            <a:r>
              <a:rPr b="0" i="0" lang="ja-JP" sz="1200" u="none" cap="none" strike="noStrike">
                <a:solidFill>
                  <a:srgbClr val="000000"/>
                </a:solidFill>
                <a:latin typeface="Arial"/>
                <a:ea typeface="Arial"/>
                <a:cs typeface="Arial"/>
                <a:sym typeface="Arial"/>
              </a:rPr>
              <a:t>プログラムではリファクタリングをより効率的に行うため、以下の2点をチーム内で徹底しました。</a:t>
            </a:r>
            <a:endParaRPr b="0" i="0" sz="1200" u="none" cap="none" strike="noStrike">
              <a:solidFill>
                <a:srgbClr val="000000"/>
              </a:solidFill>
              <a:latin typeface="Arial"/>
              <a:ea typeface="Arial"/>
              <a:cs typeface="Arial"/>
              <a:sym typeface="Arial"/>
            </a:endParaRPr>
          </a:p>
          <a:p>
            <a:pPr indent="-285750" lvl="0" marL="285750" marR="0" rtl="0" algn="just">
              <a:lnSpc>
                <a:spcPct val="100000"/>
              </a:lnSpc>
              <a:spcBef>
                <a:spcPts val="0"/>
              </a:spcBef>
              <a:spcAft>
                <a:spcPts val="0"/>
              </a:spcAft>
              <a:buClr>
                <a:srgbClr val="000000"/>
              </a:buClr>
              <a:buSzPts val="1200"/>
              <a:buFont typeface="Arial"/>
              <a:buChar char="•"/>
            </a:pPr>
            <a:r>
              <a:rPr b="0" i="0" lang="ja-JP" sz="1200" u="none" cap="none" strike="noStrike">
                <a:solidFill>
                  <a:srgbClr val="000000"/>
                </a:solidFill>
                <a:latin typeface="Arial"/>
                <a:ea typeface="Arial"/>
                <a:cs typeface="Arial"/>
                <a:sym typeface="Arial"/>
              </a:rPr>
              <a:t>機能をクラス、関数に分ける</a:t>
            </a:r>
            <a:endParaRPr b="0" i="0" sz="1200" u="none" cap="none" strike="noStrike">
              <a:solidFill>
                <a:srgbClr val="000000"/>
              </a:solidFill>
              <a:latin typeface="Arial"/>
              <a:ea typeface="Arial"/>
              <a:cs typeface="Arial"/>
              <a:sym typeface="Arial"/>
            </a:endParaRPr>
          </a:p>
          <a:p>
            <a:pPr indent="-285750" lvl="0" marL="285750" marR="0" rtl="0" algn="just">
              <a:lnSpc>
                <a:spcPct val="100000"/>
              </a:lnSpc>
              <a:spcBef>
                <a:spcPts val="0"/>
              </a:spcBef>
              <a:spcAft>
                <a:spcPts val="0"/>
              </a:spcAft>
              <a:buClr>
                <a:srgbClr val="000000"/>
              </a:buClr>
              <a:buSzPts val="1200"/>
              <a:buFont typeface="Arial"/>
              <a:buChar char="•"/>
            </a:pPr>
            <a:r>
              <a:rPr b="0" i="0" lang="ja-JP" sz="1200" u="none" cap="none" strike="noStrike">
                <a:solidFill>
                  <a:srgbClr val="000000"/>
                </a:solidFill>
                <a:latin typeface="Arial"/>
                <a:ea typeface="Arial"/>
                <a:cs typeface="Arial"/>
                <a:sym typeface="Arial"/>
              </a:rPr>
              <a:t>グローバル変数を極力減らす</a:t>
            </a:r>
            <a:endParaRPr b="0" i="0" sz="12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200"/>
              <a:buFont typeface="Arial"/>
              <a:buNone/>
            </a:pPr>
            <a:r>
              <a:rPr b="0" i="0" lang="ja-JP" sz="1200" u="none" cap="none" strike="noStrike">
                <a:solidFill>
                  <a:srgbClr val="000000"/>
                </a:solidFill>
                <a:latin typeface="Arial"/>
                <a:ea typeface="Arial"/>
                <a:cs typeface="Arial"/>
                <a:sym typeface="Arial"/>
              </a:rPr>
              <a:t>こうすることで、プログラミング担当者の間でロジックを共有することが容易になりました。最終的にはチーム内で書き溜めたコードをライブラリとしてまとめ、柔軟で再利用可能な、汎用性の高いプログラムを仕上げました。</a:t>
            </a:r>
            <a:endParaRPr b="0" i="0" sz="1400" u="none" cap="none" strike="noStrike">
              <a:solidFill>
                <a:srgbClr val="000000"/>
              </a:solidFill>
              <a:latin typeface="Arial"/>
              <a:ea typeface="Arial"/>
              <a:cs typeface="Arial"/>
              <a:sym typeface="Arial"/>
            </a:endParaRPr>
          </a:p>
        </p:txBody>
      </p:sp>
      <p:sp>
        <p:nvSpPr>
          <p:cNvPr id="136" name="Google Shape;136;p1"/>
          <p:cNvSpPr txBox="1"/>
          <p:nvPr/>
        </p:nvSpPr>
        <p:spPr>
          <a:xfrm>
            <a:off x="6686481" y="7777828"/>
            <a:ext cx="2020756" cy="156966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200"/>
              <a:buFont typeface="Arial"/>
              <a:buNone/>
            </a:pPr>
            <a:r>
              <a:rPr b="0" i="0" lang="ja-JP" sz="1200" u="none" cap="none" strike="noStrike">
                <a:solidFill>
                  <a:srgbClr val="000000"/>
                </a:solidFill>
                <a:latin typeface="Arial"/>
                <a:ea typeface="Arial"/>
                <a:cs typeface="Arial"/>
                <a:sym typeface="Arial"/>
              </a:rPr>
              <a:t>今年度から「VS Code」というエディターを部のパソコンに導入し、より快適なプログラミング環境を整えました。また、作成したプログラムはGoogle Driveを使って共有するようにしました。</a:t>
            </a:r>
            <a:endParaRPr b="0" i="0" sz="1400" u="none" cap="none" strike="noStrike">
              <a:solidFill>
                <a:srgbClr val="000000"/>
              </a:solidFill>
              <a:latin typeface="Arial"/>
              <a:ea typeface="Arial"/>
              <a:cs typeface="Arial"/>
              <a:sym typeface="Arial"/>
            </a:endParaRPr>
          </a:p>
        </p:txBody>
      </p:sp>
      <p:sp>
        <p:nvSpPr>
          <p:cNvPr id="137" name="Google Shape;137;p1"/>
          <p:cNvSpPr/>
          <p:nvPr/>
        </p:nvSpPr>
        <p:spPr>
          <a:xfrm>
            <a:off x="6673449" y="7294629"/>
            <a:ext cx="5891906" cy="2192905"/>
          </a:xfrm>
          <a:prstGeom prst="rect">
            <a:avLst/>
          </a:prstGeom>
          <a:noFill/>
          <a:ln cap="flat" cmpd="sng" w="9525">
            <a:solidFill>
              <a:srgbClr val="8DA9D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45"/>
              <a:buFont typeface="Arial"/>
              <a:buNone/>
            </a:pPr>
            <a:r>
              <a:t/>
            </a:r>
            <a:endParaRPr b="0" i="0" sz="1645" u="none" cap="none" strike="noStrike">
              <a:solidFill>
                <a:schemeClr val="lt1"/>
              </a:solidFill>
              <a:latin typeface="Arial"/>
              <a:ea typeface="Arial"/>
              <a:cs typeface="Arial"/>
              <a:sym typeface="Arial"/>
            </a:endParaRPr>
          </a:p>
        </p:txBody>
      </p:sp>
      <p:sp>
        <p:nvSpPr>
          <p:cNvPr id="138" name="Google Shape;138;p1"/>
          <p:cNvSpPr txBox="1"/>
          <p:nvPr/>
        </p:nvSpPr>
        <p:spPr>
          <a:xfrm>
            <a:off x="6686481" y="7294629"/>
            <a:ext cx="1811714"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ja-JP" sz="1800" u="sng" cap="none" strike="noStrike">
                <a:solidFill>
                  <a:srgbClr val="000000"/>
                </a:solidFill>
                <a:latin typeface="Arial"/>
                <a:ea typeface="Arial"/>
                <a:cs typeface="Arial"/>
                <a:sym typeface="Arial"/>
              </a:rPr>
              <a:t>開発環境の刷新</a:t>
            </a:r>
            <a:endParaRPr b="0" i="0" sz="1400" u="none" cap="none" strike="noStrike">
              <a:solidFill>
                <a:srgbClr val="000000"/>
              </a:solidFill>
              <a:latin typeface="Arial"/>
              <a:ea typeface="Arial"/>
              <a:cs typeface="Arial"/>
              <a:sym typeface="Arial"/>
            </a:endParaRPr>
          </a:p>
        </p:txBody>
      </p:sp>
      <p:sp>
        <p:nvSpPr>
          <p:cNvPr id="139" name="Google Shape;139;p1"/>
          <p:cNvSpPr/>
          <p:nvPr/>
        </p:nvSpPr>
        <p:spPr>
          <a:xfrm>
            <a:off x="6673449" y="4108341"/>
            <a:ext cx="5891906" cy="1071108"/>
          </a:xfrm>
          <a:prstGeom prst="rect">
            <a:avLst/>
          </a:prstGeom>
          <a:noFill/>
          <a:ln cap="flat" cmpd="sng" w="9525">
            <a:solidFill>
              <a:srgbClr val="8DA9D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45"/>
              <a:buFont typeface="Arial"/>
              <a:buNone/>
            </a:pPr>
            <a:r>
              <a:t/>
            </a:r>
            <a:endParaRPr b="0" i="0" sz="1645" u="none" cap="none" strike="noStrike">
              <a:solidFill>
                <a:schemeClr val="lt1"/>
              </a:solidFill>
              <a:latin typeface="Arial"/>
              <a:ea typeface="Arial"/>
              <a:cs typeface="Arial"/>
              <a:sym typeface="Arial"/>
            </a:endParaRPr>
          </a:p>
        </p:txBody>
      </p:sp>
      <p:sp>
        <p:nvSpPr>
          <p:cNvPr id="140" name="Google Shape;140;p1"/>
          <p:cNvSpPr txBox="1"/>
          <p:nvPr/>
        </p:nvSpPr>
        <p:spPr>
          <a:xfrm>
            <a:off x="6663088" y="4108341"/>
            <a:ext cx="261321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ja-JP" sz="1800" u="sng" cap="none" strike="noStrike">
                <a:solidFill>
                  <a:srgbClr val="000000"/>
                </a:solidFill>
                <a:latin typeface="Arial"/>
                <a:ea typeface="Arial"/>
                <a:cs typeface="Arial"/>
                <a:sym typeface="Arial"/>
              </a:rPr>
              <a:t>Pixy2 から OpenMV へ</a:t>
            </a:r>
            <a:endParaRPr b="0" i="0" sz="1400" u="none" cap="none" strike="noStrike">
              <a:solidFill>
                <a:srgbClr val="000000"/>
              </a:solidFill>
              <a:latin typeface="Arial"/>
              <a:ea typeface="Arial"/>
              <a:cs typeface="Arial"/>
              <a:sym typeface="Arial"/>
            </a:endParaRPr>
          </a:p>
        </p:txBody>
      </p:sp>
      <p:sp>
        <p:nvSpPr>
          <p:cNvPr id="141" name="Google Shape;141;p1"/>
          <p:cNvSpPr txBox="1"/>
          <p:nvPr/>
        </p:nvSpPr>
        <p:spPr>
          <a:xfrm>
            <a:off x="6664588" y="4511377"/>
            <a:ext cx="5807671"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ja-JP" sz="1200" u="none" cap="none" strike="noStrike">
                <a:solidFill>
                  <a:srgbClr val="000000"/>
                </a:solidFill>
                <a:latin typeface="Arial"/>
                <a:ea typeface="Arial"/>
                <a:cs typeface="Arial"/>
                <a:sym typeface="Arial"/>
              </a:rPr>
              <a:t>使用するカメラモジュールをPixy2からOpenMVに変更しました。こうすることでボール検知のアルゴリズム及びArduinoへ送信するデータを自分たちで決定することが可能になり、ボール検知をより正確かつ高速に行えるようになりました。</a:t>
            </a:r>
            <a:endParaRPr b="0" i="0" sz="1400" u="none" cap="none" strike="noStrike">
              <a:solidFill>
                <a:srgbClr val="000000"/>
              </a:solidFill>
              <a:latin typeface="Arial"/>
              <a:ea typeface="Arial"/>
              <a:cs typeface="Arial"/>
              <a:sym typeface="Arial"/>
            </a:endParaRPr>
          </a:p>
        </p:txBody>
      </p:sp>
      <p:sp>
        <p:nvSpPr>
          <p:cNvPr id="142" name="Google Shape;142;p1"/>
          <p:cNvSpPr txBox="1"/>
          <p:nvPr/>
        </p:nvSpPr>
        <p:spPr>
          <a:xfrm>
            <a:off x="6686481" y="309617"/>
            <a:ext cx="1039067" cy="3456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45"/>
              <a:buFont typeface="Arial"/>
              <a:buNone/>
            </a:pPr>
            <a:r>
              <a:rPr b="1" i="0" lang="ja-JP" sz="1645" u="none" cap="none" strike="noStrike">
                <a:solidFill>
                  <a:srgbClr val="000000"/>
                </a:solidFill>
                <a:latin typeface="Arial"/>
                <a:ea typeface="Arial"/>
                <a:cs typeface="Arial"/>
                <a:sym typeface="Arial"/>
              </a:rPr>
              <a:t>WSO006</a:t>
            </a:r>
            <a:endParaRPr b="1" i="0" sz="1645"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テーマ">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2021-01-15T11:41:51Z</dcterms:created>
  <dc:creator>山崎 泉</dc:creator>
</cp:coreProperties>
</file>